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6"/>
  </p:notesMasterIdLst>
  <p:handoutMasterIdLst>
    <p:handoutMasterId r:id="rId17"/>
  </p:handoutMasterIdLst>
  <p:sldIdLst>
    <p:sldId id="258" r:id="rId2"/>
    <p:sldId id="259" r:id="rId3"/>
    <p:sldId id="278" r:id="rId4"/>
    <p:sldId id="269" r:id="rId5"/>
    <p:sldId id="261" r:id="rId6"/>
    <p:sldId id="277" r:id="rId7"/>
    <p:sldId id="279" r:id="rId8"/>
    <p:sldId id="275" r:id="rId9"/>
    <p:sldId id="264" r:id="rId10"/>
    <p:sldId id="276" r:id="rId11"/>
    <p:sldId id="266" r:id="rId12"/>
    <p:sldId id="267" r:id="rId13"/>
    <p:sldId id="270" r:id="rId14"/>
    <p:sldId id="274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8000"/>
    <a:srgbClr val="9900CC"/>
    <a:srgbClr val="33CC33"/>
    <a:srgbClr val="FF3300"/>
    <a:srgbClr val="FFFF00"/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57" autoAdjust="0"/>
    <p:restoredTop sz="94677" autoAdjust="0"/>
  </p:normalViewPr>
  <p:slideViewPr>
    <p:cSldViewPr>
      <p:cViewPr varScale="1">
        <p:scale>
          <a:sx n="41" d="100"/>
          <a:sy n="41" d="100"/>
        </p:scale>
        <p:origin x="-1296" y="-102"/>
      </p:cViewPr>
      <p:guideLst>
        <p:guide orient="horz" pos="2160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698" y="-4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502F014-1EB6-4E75-8F2D-83764986D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137CCC6-5523-4643-B0B2-1B6D33AE5F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7B13A-B72A-43F1-A5BD-AE66C752C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639CD-D181-4660-A149-334DB808E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0F9F8-6307-404D-819C-893EF5A7B2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AAADF-A8E6-40CC-8414-929B1995A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88989-4318-4A28-8AD3-BA2348850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AF163-D855-442C-A5C5-1985C6A59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BB352-1EB3-42CD-AB44-61D655FCB4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AF97B-5768-403D-94D9-978183CD3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77572-F01C-4732-8B00-2242FDBAB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82255-47B6-42CF-842E-6C93AC1158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70C1B-ABAE-4845-98B7-C7686EA4AE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0786EF04-9296-471A-A225-CB675018DC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                 </a:t>
            </a:r>
            <a:r>
              <a:rPr lang="en-US" sz="4000" b="1" u="sng" smtClean="0"/>
              <a:t>Tập đọc:</a:t>
            </a:r>
          </a:p>
        </p:txBody>
      </p:sp>
      <p:sp>
        <p:nvSpPr>
          <p:cNvPr id="2051" name="Rectangle 1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2052" name="Rectangle 13"/>
          <p:cNvSpPr>
            <a:spLocks noChangeArrowheads="1"/>
          </p:cNvSpPr>
          <p:nvPr/>
        </p:nvSpPr>
        <p:spPr bwMode="auto">
          <a:xfrm>
            <a:off x="685800" y="5638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eaLnBrk="1" hangingPunct="1">
              <a:spcBef>
                <a:spcPct val="2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6163" name="WordArt 19"/>
          <p:cNvSpPr>
            <a:spLocks noChangeArrowheads="1" noChangeShapeType="1" noTextEdit="1"/>
          </p:cNvSpPr>
          <p:nvPr/>
        </p:nvSpPr>
        <p:spPr bwMode="auto">
          <a:xfrm>
            <a:off x="1981200" y="1295400"/>
            <a:ext cx="4648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kern="10">
                <a:ln w="9525" cap="sq">
                  <a:noFill/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Cây và hoa bên lăng Bác</a:t>
            </a:r>
            <a:endParaRPr lang="en-US" kern="10">
              <a:ln w="9525" cap="sq">
                <a:noFill/>
                <a:round/>
                <a:headEnd type="none" w="sm" len="sm"/>
                <a:tailEnd type="none" w="sm" len="sm"/>
              </a:ln>
              <a:solidFill>
                <a:srgbClr val="0000FF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6164" name="Picture 20" descr="230px-Ho_Chi_Minh_Mausoleum_20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981200"/>
            <a:ext cx="8839200" cy="4876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/>
            </a:r>
            <a:br>
              <a:rPr lang="en-US" sz="2800" smtClean="0"/>
            </a:br>
            <a:r>
              <a:rPr lang="en-US" sz="2800" b="1" u="sng" smtClean="0"/>
              <a:t>Tập đọc:</a:t>
            </a:r>
            <a:r>
              <a:rPr lang="en-US" sz="2800" b="1" smtClean="0"/>
              <a:t/>
            </a:r>
            <a:br>
              <a:rPr lang="en-US" sz="2800" b="1" smtClean="0"/>
            </a:br>
            <a:endParaRPr lang="en-US" sz="2800" b="1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b="1" smtClean="0"/>
          </a:p>
          <a:p>
            <a:pPr eaLnBrk="1" hangingPunct="1">
              <a:buFontTx/>
              <a:buNone/>
            </a:pPr>
            <a:r>
              <a:rPr lang="en-US" b="1" u="sng" smtClean="0"/>
              <a:t>Luyện đọc:</a:t>
            </a:r>
          </a:p>
          <a:p>
            <a:pPr eaLnBrk="1" hangingPunct="1"/>
            <a:r>
              <a:rPr lang="en-US" smtClean="0"/>
              <a:t>đâm </a:t>
            </a:r>
            <a:r>
              <a:rPr lang="en-US" smtClean="0">
                <a:solidFill>
                  <a:srgbClr val="FF3300"/>
                </a:solidFill>
              </a:rPr>
              <a:t>ch</a:t>
            </a:r>
            <a:r>
              <a:rPr lang="en-US" smtClean="0"/>
              <a:t>ồi</a:t>
            </a:r>
          </a:p>
          <a:p>
            <a:pPr>
              <a:spcBef>
                <a:spcPct val="50000"/>
              </a:spcBef>
            </a:pPr>
            <a:r>
              <a:rPr lang="en-US" smtClean="0"/>
              <a:t>vạn t</a:t>
            </a:r>
            <a:r>
              <a:rPr lang="en-US" smtClean="0">
                <a:solidFill>
                  <a:srgbClr val="FF3300"/>
                </a:solidFill>
              </a:rPr>
              <a:t>uế</a:t>
            </a:r>
          </a:p>
          <a:p>
            <a:pPr>
              <a:spcBef>
                <a:spcPct val="50000"/>
              </a:spcBef>
            </a:pPr>
            <a:r>
              <a:rPr lang="en-US" smtClean="0"/>
              <a:t>kh</a:t>
            </a:r>
            <a:r>
              <a:rPr lang="en-US" smtClean="0">
                <a:solidFill>
                  <a:srgbClr val="FF3300"/>
                </a:solidFill>
              </a:rPr>
              <a:t>ỏe </a:t>
            </a:r>
            <a:r>
              <a:rPr lang="en-US" smtClean="0"/>
              <a:t>kh</a:t>
            </a:r>
            <a:r>
              <a:rPr lang="en-US" smtClean="0">
                <a:solidFill>
                  <a:srgbClr val="FF3300"/>
                </a:solidFill>
              </a:rPr>
              <a:t>oắn</a:t>
            </a:r>
          </a:p>
          <a:p>
            <a:pPr>
              <a:spcBef>
                <a:spcPct val="50000"/>
              </a:spcBef>
            </a:pPr>
            <a:r>
              <a:rPr lang="en-US" smtClean="0">
                <a:solidFill>
                  <a:srgbClr val="FF3300"/>
                </a:solidFill>
              </a:rPr>
              <a:t>tr</a:t>
            </a:r>
            <a:r>
              <a:rPr lang="en-US" smtClean="0"/>
              <a:t>ắng m</a:t>
            </a:r>
            <a:r>
              <a:rPr lang="en-US" smtClean="0">
                <a:solidFill>
                  <a:srgbClr val="FF3300"/>
                </a:solidFill>
              </a:rPr>
              <a:t>ịn</a:t>
            </a:r>
          </a:p>
          <a:p>
            <a:pPr>
              <a:spcBef>
                <a:spcPct val="50000"/>
              </a:spcBef>
            </a:pPr>
            <a:r>
              <a:rPr lang="en-US" smtClean="0"/>
              <a:t>kết </a:t>
            </a:r>
            <a:r>
              <a:rPr lang="en-US" smtClean="0">
                <a:solidFill>
                  <a:srgbClr val="FF3300"/>
                </a:solidFill>
              </a:rPr>
              <a:t>ch</a:t>
            </a:r>
            <a:r>
              <a:rPr lang="en-US" smtClean="0"/>
              <a:t>ùm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1524000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b="1" smtClean="0"/>
          </a:p>
          <a:p>
            <a:pPr eaLnBrk="1" hangingPunct="1">
              <a:buFontTx/>
              <a:buNone/>
            </a:pPr>
            <a:r>
              <a:rPr lang="en-US" b="1" u="sng" smtClean="0"/>
              <a:t>Tìm hiểu bài:</a:t>
            </a:r>
          </a:p>
          <a:p>
            <a:pPr eaLnBrk="1" hangingPunct="1">
              <a:buFontTx/>
              <a:buNone/>
            </a:pPr>
            <a:r>
              <a:rPr lang="en-US" b="1" smtClean="0"/>
              <a:t>Tam cấp</a:t>
            </a:r>
          </a:p>
          <a:p>
            <a:pPr eaLnBrk="1" hangingPunct="1">
              <a:buFontTx/>
              <a:buNone/>
            </a:pPr>
            <a:r>
              <a:rPr lang="en-US" b="1" smtClean="0"/>
              <a:t>non sông gấm vóc</a:t>
            </a:r>
          </a:p>
          <a:p>
            <a:pPr eaLnBrk="1" hangingPunct="1">
              <a:buFontTx/>
              <a:buNone/>
            </a:pPr>
            <a:r>
              <a:rPr lang="en-US" b="1" smtClean="0"/>
              <a:t>tôn kính</a:t>
            </a:r>
          </a:p>
        </p:txBody>
      </p:sp>
      <p:graphicFrame>
        <p:nvGraphicFramePr>
          <p:cNvPr id="61445" name="Group 5"/>
          <p:cNvGraphicFramePr>
            <a:graphicFrameLocks noGrp="1"/>
          </p:cNvGraphicFramePr>
          <p:nvPr/>
        </p:nvGraphicFramePr>
        <p:xfrm>
          <a:off x="304800" y="1905000"/>
          <a:ext cx="7620000" cy="4648200"/>
        </p:xfrm>
        <a:graphic>
          <a:graphicData uri="http://schemas.openxmlformats.org/drawingml/2006/table">
            <a:tbl>
              <a:tblPr/>
              <a:tblGrid>
                <a:gridCol w="3810000"/>
                <a:gridCol w="3810000"/>
              </a:tblGrid>
              <a:tr h="464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77" name="WordArt 13"/>
          <p:cNvSpPr>
            <a:spLocks noChangeArrowheads="1" noChangeShapeType="1" noTextEdit="1"/>
          </p:cNvSpPr>
          <p:nvPr/>
        </p:nvSpPr>
        <p:spPr bwMode="auto">
          <a:xfrm>
            <a:off x="2971800" y="990600"/>
            <a:ext cx="3505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000" kern="10">
                <a:ln w="19050" cap="sq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Cây và hoa bên lăng Bác</a:t>
            </a:r>
            <a:endParaRPr lang="en-US" sz="2000" kern="10">
              <a:ln w="19050" cap="sq">
                <a:solidFill>
                  <a:srgbClr val="99CCFF"/>
                </a:solidFill>
                <a:round/>
                <a:headEnd type="none" w="sm" len="sm"/>
                <a:tailEnd type="none" w="sm" len="sm"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Câu 2: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676400"/>
          </a:xfrm>
        </p:spPr>
        <p:txBody>
          <a:bodyPr/>
          <a:lstStyle/>
          <a:p>
            <a:pPr eaLnBrk="1" hangingPunct="1"/>
            <a:r>
              <a:rPr lang="en-US" smtClean="0"/>
              <a:t>Kể tên những loài hoa nổi tiếng ở khắp miền đất nước được trồng quanh lăng Bác?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533400" y="3276600"/>
            <a:ext cx="7620000" cy="15541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3300"/>
                </a:solidFill>
                <a:latin typeface="Arial" charset="0"/>
              </a:rPr>
              <a:t>Hoa ban, hoa đào Sơn La,hoa sứ đỏ Nam Bộ, hoa dạ hương, hoa nhài, hoa mộc, hoa ngâu.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4" descr="325051857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04800"/>
            <a:ext cx="2743200" cy="21336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37893" name="Picture 5" descr="355940994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304800"/>
            <a:ext cx="2819400" cy="21336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37894" name="Picture 6" descr="hoadahuo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3124200"/>
            <a:ext cx="2698750" cy="24384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37895" name="Picture 7" descr="hoa nhài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0" y="3124200"/>
            <a:ext cx="2819400" cy="24384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37896" name="Picture 8" descr="hoa ngâu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0" y="304800"/>
            <a:ext cx="2870200" cy="2154238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37897" name="Picture 9" descr="hoa mộc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19800" y="3124200"/>
            <a:ext cx="2971800" cy="24384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685800" y="2514600"/>
            <a:ext cx="13716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Hoa ban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3810000" y="2590800"/>
            <a:ext cx="15240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Hoa sứ đỏ</a:t>
            </a: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6781800" y="2667000"/>
            <a:ext cx="17526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Hoa ngâu</a:t>
            </a: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762000" y="5715000"/>
            <a:ext cx="16002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Hoa dạ hương</a:t>
            </a: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3886200" y="5715000"/>
            <a:ext cx="16002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Hoa nhài</a:t>
            </a: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6858000" y="5715000"/>
            <a:ext cx="16002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Hoa mộc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0"/>
                            </p:stCondLst>
                            <p:childTnLst>
                              <p:par>
                                <p:cTn id="2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5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8" grpId="0"/>
      <p:bldP spid="37899" grpId="0"/>
      <p:bldP spid="37900" grpId="0"/>
      <p:bldP spid="37901" grpId="0"/>
      <p:bldP spid="37902" grpId="0"/>
      <p:bldP spid="3790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 b="1" u="sng" smtClean="0"/>
              <a:t>Câu hỏi 3: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229600" cy="17526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Câu văn nào cho thấy cây và hoa cũng mang tình cảm của con người đối với Bác?</a:t>
            </a:r>
            <a:endParaRPr lang="en-US" b="1" u="sng" smtClean="0">
              <a:solidFill>
                <a:schemeClr val="accent2"/>
              </a:solidFill>
            </a:endParaRP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685800" y="3048000"/>
            <a:ext cx="7315200" cy="15541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3300"/>
                </a:solidFill>
                <a:latin typeface="Arial" charset="0"/>
              </a:rPr>
              <a:t>- Cây và hoa của non sông gấm vóc đang dâng niềm tôn kính thiêng liêng theo đoàn người vào lăng viếng Bác.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  <p:bldP spid="45060" grpId="0"/>
      <p:bldP spid="45060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/>
            </a:r>
            <a:br>
              <a:rPr lang="en-US" sz="2800" smtClean="0"/>
            </a:br>
            <a:r>
              <a:rPr lang="en-US" sz="2800" b="1" u="sng" smtClean="0"/>
              <a:t>Tập đọc:</a:t>
            </a:r>
            <a:r>
              <a:rPr lang="en-US" sz="2800" b="1" smtClean="0"/>
              <a:t/>
            </a:r>
            <a:br>
              <a:rPr lang="en-US" sz="2800" b="1" smtClean="0"/>
            </a:br>
            <a:endParaRPr lang="en-US" sz="2800" b="1" smtClean="0"/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b="1" smtClean="0"/>
          </a:p>
          <a:p>
            <a:pPr eaLnBrk="1" hangingPunct="1">
              <a:buFontTx/>
              <a:buNone/>
            </a:pPr>
            <a:r>
              <a:rPr lang="en-US" b="1" u="sng" smtClean="0"/>
              <a:t>Luyện đọc:</a:t>
            </a:r>
          </a:p>
          <a:p>
            <a:pPr eaLnBrk="1" hangingPunct="1"/>
            <a:r>
              <a:rPr lang="en-US" smtClean="0"/>
              <a:t>đâm </a:t>
            </a:r>
            <a:r>
              <a:rPr lang="en-US" smtClean="0">
                <a:solidFill>
                  <a:srgbClr val="FF3300"/>
                </a:solidFill>
              </a:rPr>
              <a:t>ch</a:t>
            </a:r>
            <a:r>
              <a:rPr lang="en-US" smtClean="0"/>
              <a:t>ồi</a:t>
            </a:r>
          </a:p>
          <a:p>
            <a:pPr>
              <a:spcBef>
                <a:spcPct val="50000"/>
              </a:spcBef>
            </a:pPr>
            <a:r>
              <a:rPr lang="en-US" smtClean="0"/>
              <a:t>vạn t</a:t>
            </a:r>
            <a:r>
              <a:rPr lang="en-US" smtClean="0">
                <a:solidFill>
                  <a:srgbClr val="FF3300"/>
                </a:solidFill>
              </a:rPr>
              <a:t>uế</a:t>
            </a:r>
          </a:p>
          <a:p>
            <a:pPr>
              <a:spcBef>
                <a:spcPct val="50000"/>
              </a:spcBef>
            </a:pPr>
            <a:r>
              <a:rPr lang="en-US" smtClean="0"/>
              <a:t>kh</a:t>
            </a:r>
            <a:r>
              <a:rPr lang="en-US" smtClean="0">
                <a:solidFill>
                  <a:srgbClr val="FF3300"/>
                </a:solidFill>
              </a:rPr>
              <a:t>ỏe </a:t>
            </a:r>
            <a:r>
              <a:rPr lang="en-US" smtClean="0"/>
              <a:t>kh</a:t>
            </a:r>
            <a:r>
              <a:rPr lang="en-US" smtClean="0">
                <a:solidFill>
                  <a:srgbClr val="FF3300"/>
                </a:solidFill>
              </a:rPr>
              <a:t>oắn</a:t>
            </a:r>
          </a:p>
          <a:p>
            <a:pPr>
              <a:spcBef>
                <a:spcPct val="50000"/>
              </a:spcBef>
            </a:pPr>
            <a:r>
              <a:rPr lang="en-US" smtClean="0">
                <a:solidFill>
                  <a:srgbClr val="FF3300"/>
                </a:solidFill>
              </a:rPr>
              <a:t>tr</a:t>
            </a:r>
            <a:r>
              <a:rPr lang="en-US" smtClean="0"/>
              <a:t>ắng m</a:t>
            </a:r>
            <a:r>
              <a:rPr lang="en-US" smtClean="0">
                <a:solidFill>
                  <a:srgbClr val="FF3300"/>
                </a:solidFill>
              </a:rPr>
              <a:t>ịn</a:t>
            </a:r>
          </a:p>
          <a:p>
            <a:pPr>
              <a:spcBef>
                <a:spcPct val="50000"/>
              </a:spcBef>
            </a:pPr>
            <a:r>
              <a:rPr lang="en-US" smtClean="0"/>
              <a:t>kết </a:t>
            </a:r>
            <a:r>
              <a:rPr lang="en-US" smtClean="0">
                <a:solidFill>
                  <a:srgbClr val="FF3300"/>
                </a:solidFill>
              </a:rPr>
              <a:t>ch</a:t>
            </a:r>
            <a:r>
              <a:rPr lang="en-US" smtClean="0"/>
              <a:t>ùm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1524000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b="1" smtClean="0"/>
          </a:p>
          <a:p>
            <a:pPr eaLnBrk="1" hangingPunct="1">
              <a:buFontTx/>
              <a:buNone/>
            </a:pPr>
            <a:r>
              <a:rPr lang="en-US" b="1" u="sng" smtClean="0"/>
              <a:t>Tìm hiểu bài:</a:t>
            </a:r>
          </a:p>
          <a:p>
            <a:pPr eaLnBrk="1" hangingPunct="1">
              <a:buFontTx/>
              <a:buNone/>
            </a:pPr>
            <a:r>
              <a:rPr lang="en-US" b="1" smtClean="0"/>
              <a:t>Tam cấp</a:t>
            </a:r>
          </a:p>
          <a:p>
            <a:pPr eaLnBrk="1" hangingPunct="1">
              <a:buFontTx/>
              <a:buNone/>
            </a:pPr>
            <a:r>
              <a:rPr lang="en-US" b="1" smtClean="0"/>
              <a:t>non sông gấm vóc</a:t>
            </a:r>
          </a:p>
          <a:p>
            <a:pPr eaLnBrk="1" hangingPunct="1">
              <a:buFontTx/>
              <a:buNone/>
            </a:pPr>
            <a:r>
              <a:rPr lang="en-US" b="1" smtClean="0"/>
              <a:t>tôn kính</a:t>
            </a:r>
          </a:p>
        </p:txBody>
      </p:sp>
      <p:graphicFrame>
        <p:nvGraphicFramePr>
          <p:cNvPr id="49197" name="Group 45"/>
          <p:cNvGraphicFramePr>
            <a:graphicFrameLocks noGrp="1"/>
          </p:cNvGraphicFramePr>
          <p:nvPr/>
        </p:nvGraphicFramePr>
        <p:xfrm>
          <a:off x="304800" y="1905000"/>
          <a:ext cx="7620000" cy="4648200"/>
        </p:xfrm>
        <a:graphic>
          <a:graphicData uri="http://schemas.openxmlformats.org/drawingml/2006/table">
            <a:tbl>
              <a:tblPr/>
              <a:tblGrid>
                <a:gridCol w="3810000"/>
                <a:gridCol w="3810000"/>
              </a:tblGrid>
              <a:tr h="464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73" name="WordArt 37"/>
          <p:cNvSpPr>
            <a:spLocks noChangeArrowheads="1" noChangeShapeType="1" noTextEdit="1"/>
          </p:cNvSpPr>
          <p:nvPr/>
        </p:nvSpPr>
        <p:spPr bwMode="auto">
          <a:xfrm>
            <a:off x="2971800" y="990600"/>
            <a:ext cx="3505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000" kern="10">
                <a:ln w="19050" cap="sq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Cây và hoa bên lăng Bác</a:t>
            </a:r>
            <a:endParaRPr lang="en-US" sz="2000" kern="10">
              <a:ln w="19050" cap="sq">
                <a:solidFill>
                  <a:srgbClr val="99CCFF"/>
                </a:solidFill>
                <a:round/>
                <a:headEnd type="none" w="sm" len="sm"/>
                <a:tailEnd type="none" w="sm" len="sm"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8" name="Picture 10" descr="hoa nhài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304800"/>
            <a:ext cx="3810000" cy="2824163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7179" name="Picture 11" descr="355940994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352800"/>
            <a:ext cx="3886200" cy="27813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7180" name="Picture 12" descr="271207_360_VanTue_NguyenDanhTin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304800"/>
            <a:ext cx="3886200" cy="2919413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7181" name="Picture 13" descr="38340329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76800" y="3276600"/>
            <a:ext cx="3810000" cy="28194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/>
            </a:r>
            <a:br>
              <a:rPr lang="en-US" sz="2800" smtClean="0"/>
            </a:br>
            <a:r>
              <a:rPr lang="en-US" sz="2800" b="1" u="sng" smtClean="0"/>
              <a:t>Tập đọc:</a:t>
            </a:r>
            <a:r>
              <a:rPr lang="en-US" sz="2800" b="1" smtClean="0"/>
              <a:t/>
            </a:r>
            <a:br>
              <a:rPr lang="en-US" sz="2800" b="1" smtClean="0"/>
            </a:br>
            <a:endParaRPr lang="en-US" sz="2800" b="1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b="1" smtClean="0"/>
          </a:p>
          <a:p>
            <a:pPr eaLnBrk="1" hangingPunct="1">
              <a:buFontTx/>
              <a:buNone/>
            </a:pPr>
            <a:r>
              <a:rPr lang="en-US" b="1" u="sng" smtClean="0"/>
              <a:t>Luyện đọc:</a:t>
            </a:r>
          </a:p>
          <a:p>
            <a:pPr eaLnBrk="1" hangingPunct="1"/>
            <a:r>
              <a:rPr lang="en-US" smtClean="0"/>
              <a:t>đâm </a:t>
            </a:r>
            <a:r>
              <a:rPr lang="en-US" smtClean="0">
                <a:solidFill>
                  <a:srgbClr val="FF3300"/>
                </a:solidFill>
              </a:rPr>
              <a:t>ch</a:t>
            </a:r>
            <a:r>
              <a:rPr lang="en-US" smtClean="0"/>
              <a:t>ồi</a:t>
            </a:r>
          </a:p>
          <a:p>
            <a:pPr>
              <a:spcBef>
                <a:spcPct val="50000"/>
              </a:spcBef>
            </a:pPr>
            <a:r>
              <a:rPr lang="en-US" smtClean="0"/>
              <a:t>vạn t</a:t>
            </a:r>
            <a:r>
              <a:rPr lang="en-US" smtClean="0">
                <a:solidFill>
                  <a:srgbClr val="FF3300"/>
                </a:solidFill>
              </a:rPr>
              <a:t>uế</a:t>
            </a:r>
          </a:p>
          <a:p>
            <a:pPr>
              <a:spcBef>
                <a:spcPct val="50000"/>
              </a:spcBef>
            </a:pPr>
            <a:r>
              <a:rPr lang="en-US" smtClean="0"/>
              <a:t>kh</a:t>
            </a:r>
            <a:r>
              <a:rPr lang="en-US" smtClean="0">
                <a:solidFill>
                  <a:srgbClr val="FF3300"/>
                </a:solidFill>
              </a:rPr>
              <a:t>ỏe </a:t>
            </a:r>
            <a:r>
              <a:rPr lang="en-US" smtClean="0"/>
              <a:t>kh</a:t>
            </a:r>
            <a:r>
              <a:rPr lang="en-US" smtClean="0">
                <a:solidFill>
                  <a:srgbClr val="FF3300"/>
                </a:solidFill>
              </a:rPr>
              <a:t>oắn</a:t>
            </a:r>
          </a:p>
          <a:p>
            <a:pPr>
              <a:spcBef>
                <a:spcPct val="50000"/>
              </a:spcBef>
            </a:pPr>
            <a:r>
              <a:rPr lang="en-US" smtClean="0">
                <a:solidFill>
                  <a:srgbClr val="FF3300"/>
                </a:solidFill>
              </a:rPr>
              <a:t>tr</a:t>
            </a:r>
            <a:r>
              <a:rPr lang="en-US" smtClean="0"/>
              <a:t>ắng m</a:t>
            </a:r>
            <a:r>
              <a:rPr lang="en-US" smtClean="0">
                <a:solidFill>
                  <a:srgbClr val="FF3300"/>
                </a:solidFill>
              </a:rPr>
              <a:t>ịn</a:t>
            </a:r>
          </a:p>
          <a:p>
            <a:pPr>
              <a:spcBef>
                <a:spcPct val="50000"/>
              </a:spcBef>
            </a:pPr>
            <a:r>
              <a:rPr lang="en-US" smtClean="0"/>
              <a:t>kết </a:t>
            </a:r>
            <a:r>
              <a:rPr lang="en-US" smtClean="0">
                <a:solidFill>
                  <a:srgbClr val="FF3300"/>
                </a:solidFill>
              </a:rPr>
              <a:t>ch</a:t>
            </a:r>
            <a:r>
              <a:rPr lang="en-US" smtClean="0"/>
              <a:t>ùm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91000" y="1447800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b="1" smtClean="0"/>
          </a:p>
          <a:p>
            <a:pPr eaLnBrk="1" hangingPunct="1">
              <a:buFontTx/>
              <a:buNone/>
            </a:pPr>
            <a:r>
              <a:rPr lang="en-US" b="1" u="sng" smtClean="0"/>
              <a:t>Tìm hiểu bài:</a:t>
            </a:r>
          </a:p>
        </p:txBody>
      </p:sp>
      <p:graphicFrame>
        <p:nvGraphicFramePr>
          <p:cNvPr id="63505" name="Group 17"/>
          <p:cNvGraphicFramePr>
            <a:graphicFrameLocks noGrp="1"/>
          </p:cNvGraphicFramePr>
          <p:nvPr/>
        </p:nvGraphicFramePr>
        <p:xfrm>
          <a:off x="381000" y="1981200"/>
          <a:ext cx="7620000" cy="4572000"/>
        </p:xfrm>
        <a:graphic>
          <a:graphicData uri="http://schemas.openxmlformats.org/drawingml/2006/table">
            <a:tbl>
              <a:tblPr/>
              <a:tblGrid>
                <a:gridCol w="3810000"/>
                <a:gridCol w="3810000"/>
              </a:tblGrid>
              <a:tr h="457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09" name="WordArt 13"/>
          <p:cNvSpPr>
            <a:spLocks noChangeArrowheads="1" noChangeShapeType="1" noTextEdit="1"/>
          </p:cNvSpPr>
          <p:nvPr/>
        </p:nvSpPr>
        <p:spPr bwMode="auto">
          <a:xfrm>
            <a:off x="2971800" y="1143000"/>
            <a:ext cx="3505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000" kern="10">
                <a:ln w="19050" cap="sq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Cây và hoa bên lăng Bác</a:t>
            </a:r>
            <a:endParaRPr lang="en-US" sz="2000" kern="10">
              <a:ln w="19050" cap="sq">
                <a:solidFill>
                  <a:srgbClr val="99CCFF"/>
                </a:solidFill>
                <a:round/>
                <a:headEnd type="none" w="sm" len="sm"/>
                <a:tailEnd type="none" w="sm" len="sm"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/>
            </a:r>
            <a:br>
              <a:rPr lang="en-US" sz="3200" smtClean="0"/>
            </a:br>
            <a:r>
              <a:rPr lang="en-US" sz="3200" b="1" u="sng" smtClean="0"/>
              <a:t>Tập đọc: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027238"/>
            <a:ext cx="4038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Luyện đọc:</a:t>
            </a:r>
          </a:p>
          <a:p>
            <a:pPr eaLnBrk="1" hangingPunct="1">
              <a:buFontTx/>
              <a:buNone/>
            </a:pPr>
            <a:r>
              <a:rPr lang="en-US" smtClean="0"/>
              <a:t>đâm </a:t>
            </a:r>
            <a:r>
              <a:rPr lang="en-US" smtClean="0">
                <a:solidFill>
                  <a:srgbClr val="FF3300"/>
                </a:solidFill>
              </a:rPr>
              <a:t>ch</a:t>
            </a:r>
            <a:r>
              <a:rPr lang="en-US" smtClean="0"/>
              <a:t>ồi</a:t>
            </a:r>
          </a:p>
          <a:p>
            <a:pPr>
              <a:spcBef>
                <a:spcPct val="50000"/>
              </a:spcBef>
            </a:pPr>
            <a:r>
              <a:rPr lang="en-US" smtClean="0"/>
              <a:t>vạn t</a:t>
            </a:r>
            <a:r>
              <a:rPr lang="en-US" smtClean="0">
                <a:solidFill>
                  <a:srgbClr val="FF3300"/>
                </a:solidFill>
              </a:rPr>
              <a:t>uế</a:t>
            </a:r>
          </a:p>
          <a:p>
            <a:pPr>
              <a:spcBef>
                <a:spcPct val="50000"/>
              </a:spcBef>
            </a:pPr>
            <a:r>
              <a:rPr lang="en-US" smtClean="0"/>
              <a:t>kh</a:t>
            </a:r>
            <a:r>
              <a:rPr lang="en-US" smtClean="0">
                <a:solidFill>
                  <a:srgbClr val="FF3300"/>
                </a:solidFill>
              </a:rPr>
              <a:t>ỏe </a:t>
            </a:r>
            <a:r>
              <a:rPr lang="en-US" smtClean="0"/>
              <a:t>kh</a:t>
            </a:r>
            <a:r>
              <a:rPr lang="en-US" smtClean="0">
                <a:solidFill>
                  <a:srgbClr val="FF3300"/>
                </a:solidFill>
              </a:rPr>
              <a:t>oắn</a:t>
            </a:r>
          </a:p>
          <a:p>
            <a:pPr>
              <a:spcBef>
                <a:spcPct val="50000"/>
              </a:spcBef>
            </a:pPr>
            <a:r>
              <a:rPr lang="en-US" smtClean="0">
                <a:solidFill>
                  <a:srgbClr val="FF3300"/>
                </a:solidFill>
              </a:rPr>
              <a:t>tr</a:t>
            </a:r>
            <a:r>
              <a:rPr lang="en-US" smtClean="0"/>
              <a:t>ắng m</a:t>
            </a:r>
            <a:r>
              <a:rPr lang="en-US" smtClean="0">
                <a:solidFill>
                  <a:srgbClr val="FF3300"/>
                </a:solidFill>
              </a:rPr>
              <a:t>ịn</a:t>
            </a:r>
          </a:p>
          <a:p>
            <a:pPr>
              <a:spcBef>
                <a:spcPct val="50000"/>
              </a:spcBef>
            </a:pPr>
            <a:r>
              <a:rPr lang="en-US" smtClean="0"/>
              <a:t>kết </a:t>
            </a:r>
            <a:r>
              <a:rPr lang="en-US" smtClean="0">
                <a:solidFill>
                  <a:srgbClr val="FF3300"/>
                </a:solidFill>
              </a:rPr>
              <a:t>ch</a:t>
            </a:r>
            <a:r>
              <a:rPr lang="en-US" smtClean="0"/>
              <a:t>ùm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smtClean="0">
              <a:solidFill>
                <a:srgbClr val="FF3300"/>
              </a:solidFill>
            </a:endParaRPr>
          </a:p>
          <a:p>
            <a:pPr eaLnBrk="1" hangingPunct="1"/>
            <a:endParaRPr lang="en-US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027238"/>
            <a:ext cx="4038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Tìm hiểu bài</a:t>
            </a:r>
          </a:p>
          <a:p>
            <a:pPr eaLnBrk="1" hangingPunct="1">
              <a:buFontTx/>
              <a:buNone/>
            </a:pPr>
            <a:r>
              <a:rPr lang="en-US" b="1" smtClean="0"/>
              <a:t>Tam cấp</a:t>
            </a:r>
          </a:p>
          <a:p>
            <a:pPr eaLnBrk="1" hangingPunct="1"/>
            <a:endParaRPr lang="en-US" smtClean="0"/>
          </a:p>
        </p:txBody>
      </p:sp>
      <p:graphicFrame>
        <p:nvGraphicFramePr>
          <p:cNvPr id="43049" name="Group 41"/>
          <p:cNvGraphicFramePr>
            <a:graphicFrameLocks noGrp="1"/>
          </p:cNvGraphicFramePr>
          <p:nvPr/>
        </p:nvGraphicFramePr>
        <p:xfrm>
          <a:off x="533400" y="1828800"/>
          <a:ext cx="8001000" cy="4614863"/>
        </p:xfrm>
        <a:graphic>
          <a:graphicData uri="http://schemas.openxmlformats.org/drawingml/2006/table">
            <a:tbl>
              <a:tblPr/>
              <a:tblGrid>
                <a:gridCol w="4038600"/>
                <a:gridCol w="3962400"/>
              </a:tblGrid>
              <a:tr h="426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4648200" y="3962400"/>
            <a:ext cx="22860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Arial" charset="0"/>
              </a:rPr>
              <a:t>tôn kính</a:t>
            </a:r>
          </a:p>
        </p:txBody>
      </p:sp>
      <p:sp>
        <p:nvSpPr>
          <p:cNvPr id="5134" name="WordArt 19"/>
          <p:cNvSpPr>
            <a:spLocks noChangeArrowheads="1" noChangeShapeType="1" noTextEdit="1"/>
          </p:cNvSpPr>
          <p:nvPr/>
        </p:nvSpPr>
        <p:spPr bwMode="auto">
          <a:xfrm>
            <a:off x="2971800" y="1066800"/>
            <a:ext cx="3048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kern="10">
                <a:ln w="19050" cap="sq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Cây và hoa bên lăng Bác</a:t>
            </a:r>
            <a:endParaRPr lang="en-US" kern="10">
              <a:ln w="19050" cap="sq">
                <a:solidFill>
                  <a:srgbClr val="99CCFF"/>
                </a:solidFill>
                <a:round/>
                <a:headEnd type="none" w="sm" len="sm"/>
                <a:tailEnd type="none" w="sm" len="sm"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43038" name="Text Box 30"/>
          <p:cNvSpPr txBox="1">
            <a:spLocks noChangeArrowheads="1"/>
          </p:cNvSpPr>
          <p:nvPr/>
        </p:nvSpPr>
        <p:spPr bwMode="auto">
          <a:xfrm>
            <a:off x="4724400" y="3200400"/>
            <a:ext cx="37338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Non sông gấm vóc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3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6" grpId="0"/>
      <p:bldP spid="430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686800" cy="2209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mtClean="0"/>
              <a:t>    </a:t>
            </a:r>
            <a:r>
              <a:rPr lang="en-US" smtClean="0">
                <a:solidFill>
                  <a:srgbClr val="9900CC"/>
                </a:solidFill>
              </a:rPr>
              <a:t>Trên bậc tam cấp, hoa dạ hương chưa đơm bông, nhưng hoa nhài                , hoa mộc, hoa ngâu                 đang </a:t>
            </a:r>
          </a:p>
        </p:txBody>
      </p:sp>
      <p:sp>
        <p:nvSpPr>
          <p:cNvPr id="9246" name="Line 30"/>
          <p:cNvSpPr>
            <a:spLocks noChangeShapeType="1"/>
          </p:cNvSpPr>
          <p:nvPr/>
        </p:nvSpPr>
        <p:spPr bwMode="auto">
          <a:xfrm flipH="1">
            <a:off x="4191000" y="1676400"/>
            <a:ext cx="152400" cy="533400"/>
          </a:xfrm>
          <a:prstGeom prst="line">
            <a:avLst/>
          </a:prstGeom>
          <a:noFill/>
          <a:ln w="28575" cap="sq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47" name="Line 31"/>
          <p:cNvSpPr>
            <a:spLocks noChangeShapeType="1"/>
          </p:cNvSpPr>
          <p:nvPr/>
        </p:nvSpPr>
        <p:spPr bwMode="auto">
          <a:xfrm flipH="1">
            <a:off x="1524000" y="2133600"/>
            <a:ext cx="152400" cy="533400"/>
          </a:xfrm>
          <a:prstGeom prst="line">
            <a:avLst/>
          </a:prstGeom>
          <a:noFill/>
          <a:ln w="28575" cap="sq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48" name="Line 32"/>
          <p:cNvSpPr>
            <a:spLocks noChangeShapeType="1"/>
          </p:cNvSpPr>
          <p:nvPr/>
        </p:nvSpPr>
        <p:spPr bwMode="auto">
          <a:xfrm flipH="1">
            <a:off x="6432550" y="2209800"/>
            <a:ext cx="76200" cy="533400"/>
          </a:xfrm>
          <a:prstGeom prst="line">
            <a:avLst/>
          </a:prstGeom>
          <a:noFill/>
          <a:ln w="28575" cap="sq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50" name="Line 34"/>
          <p:cNvSpPr>
            <a:spLocks noChangeShapeType="1"/>
          </p:cNvSpPr>
          <p:nvPr/>
        </p:nvSpPr>
        <p:spPr bwMode="auto">
          <a:xfrm flipH="1">
            <a:off x="3200400" y="2667000"/>
            <a:ext cx="152400" cy="609600"/>
          </a:xfrm>
          <a:prstGeom prst="line">
            <a:avLst/>
          </a:prstGeom>
          <a:noFill/>
          <a:ln w="28575" cap="sq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52" name="Line 36"/>
          <p:cNvSpPr>
            <a:spLocks noChangeShapeType="1"/>
          </p:cNvSpPr>
          <p:nvPr/>
        </p:nvSpPr>
        <p:spPr bwMode="auto">
          <a:xfrm flipH="1">
            <a:off x="8207375" y="2667000"/>
            <a:ext cx="174625" cy="609600"/>
          </a:xfrm>
          <a:prstGeom prst="line">
            <a:avLst/>
          </a:prstGeom>
          <a:noFill/>
          <a:ln w="38100" cap="sq" cmpd="dbl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65" name="Text Box 49"/>
          <p:cNvSpPr txBox="1">
            <a:spLocks noChangeArrowheads="1"/>
          </p:cNvSpPr>
          <p:nvPr/>
        </p:nvSpPr>
        <p:spPr bwMode="auto">
          <a:xfrm>
            <a:off x="4495800" y="2133600"/>
            <a:ext cx="21336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9900CC"/>
                </a:solidFill>
                <a:latin typeface="Arial" charset="0"/>
              </a:rPr>
              <a:t>trắng mịn                                 </a:t>
            </a:r>
          </a:p>
        </p:txBody>
      </p:sp>
      <p:sp>
        <p:nvSpPr>
          <p:cNvPr id="9266" name="Text Box 50"/>
          <p:cNvSpPr txBox="1">
            <a:spLocks noChangeArrowheads="1"/>
          </p:cNvSpPr>
          <p:nvPr/>
        </p:nvSpPr>
        <p:spPr bwMode="auto">
          <a:xfrm>
            <a:off x="1447800" y="2667000"/>
            <a:ext cx="2028825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9900CC"/>
                </a:solidFill>
                <a:latin typeface="Arial" charset="0"/>
              </a:rPr>
              <a:t>kết chùm</a:t>
            </a:r>
          </a:p>
        </p:txBody>
      </p:sp>
      <p:sp>
        <p:nvSpPr>
          <p:cNvPr id="9267" name="Text Box 51"/>
          <p:cNvSpPr txBox="1">
            <a:spLocks noChangeArrowheads="1"/>
          </p:cNvSpPr>
          <p:nvPr/>
        </p:nvSpPr>
        <p:spPr bwMode="auto">
          <a:xfrm>
            <a:off x="4267200" y="2667000"/>
            <a:ext cx="41910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9900CC"/>
                </a:solidFill>
                <a:latin typeface="Arial" charset="0"/>
              </a:rPr>
              <a:t>tỏa hương ngào ngạt. </a:t>
            </a:r>
          </a:p>
        </p:txBody>
      </p:sp>
      <p:sp>
        <p:nvSpPr>
          <p:cNvPr id="9270" name="Line 54"/>
          <p:cNvSpPr>
            <a:spLocks noChangeShapeType="1"/>
          </p:cNvSpPr>
          <p:nvPr/>
        </p:nvSpPr>
        <p:spPr bwMode="auto">
          <a:xfrm flipH="1">
            <a:off x="8153400" y="2209800"/>
            <a:ext cx="152400" cy="533400"/>
          </a:xfrm>
          <a:prstGeom prst="line">
            <a:avLst/>
          </a:prstGeom>
          <a:noFill/>
          <a:ln w="28575" cap="sq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000" fill="hold"/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2000" fill="hold"/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2000" fill="hold"/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6" grpId="0" animBg="1"/>
      <p:bldP spid="9247" grpId="0" animBg="1"/>
      <p:bldP spid="9248" grpId="0" animBg="1"/>
      <p:bldP spid="9250" grpId="0" animBg="1"/>
      <p:bldP spid="9252" grpId="0" animBg="1"/>
      <p:bldP spid="9265" grpId="0"/>
      <p:bldP spid="9266" grpId="0"/>
      <p:bldP spid="9267" grpId="0"/>
      <p:bldP spid="927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/>
            </a:r>
            <a:br>
              <a:rPr lang="en-US" sz="2800" smtClean="0"/>
            </a:br>
            <a:r>
              <a:rPr lang="en-US" sz="2800" b="1" u="sng" smtClean="0"/>
              <a:t>Tập đọc:</a:t>
            </a:r>
            <a:r>
              <a:rPr lang="en-US" sz="2800" b="1" smtClean="0"/>
              <a:t/>
            </a:r>
            <a:br>
              <a:rPr lang="en-US" sz="2800" b="1" smtClean="0"/>
            </a:br>
            <a:endParaRPr lang="en-US" sz="2800" b="1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b="1" smtClean="0"/>
          </a:p>
          <a:p>
            <a:pPr eaLnBrk="1" hangingPunct="1">
              <a:buFontTx/>
              <a:buNone/>
            </a:pPr>
            <a:r>
              <a:rPr lang="en-US" b="1" u="sng" smtClean="0"/>
              <a:t>Luyện đọc:</a:t>
            </a:r>
          </a:p>
          <a:p>
            <a:pPr eaLnBrk="1" hangingPunct="1"/>
            <a:r>
              <a:rPr lang="en-US" smtClean="0"/>
              <a:t>đâm </a:t>
            </a:r>
            <a:r>
              <a:rPr lang="en-US" smtClean="0">
                <a:solidFill>
                  <a:srgbClr val="FF3300"/>
                </a:solidFill>
              </a:rPr>
              <a:t>ch</a:t>
            </a:r>
            <a:r>
              <a:rPr lang="en-US" smtClean="0"/>
              <a:t>ồi</a:t>
            </a:r>
          </a:p>
          <a:p>
            <a:pPr>
              <a:spcBef>
                <a:spcPct val="50000"/>
              </a:spcBef>
            </a:pPr>
            <a:r>
              <a:rPr lang="en-US" smtClean="0"/>
              <a:t>vạn t</a:t>
            </a:r>
            <a:r>
              <a:rPr lang="en-US" smtClean="0">
                <a:solidFill>
                  <a:srgbClr val="FF3300"/>
                </a:solidFill>
              </a:rPr>
              <a:t>uế</a:t>
            </a:r>
          </a:p>
          <a:p>
            <a:pPr>
              <a:spcBef>
                <a:spcPct val="50000"/>
              </a:spcBef>
            </a:pPr>
            <a:r>
              <a:rPr lang="en-US" smtClean="0"/>
              <a:t>kh</a:t>
            </a:r>
            <a:r>
              <a:rPr lang="en-US" smtClean="0">
                <a:solidFill>
                  <a:srgbClr val="FF3300"/>
                </a:solidFill>
              </a:rPr>
              <a:t>ỏe </a:t>
            </a:r>
            <a:r>
              <a:rPr lang="en-US" smtClean="0"/>
              <a:t>kh</a:t>
            </a:r>
            <a:r>
              <a:rPr lang="en-US" smtClean="0">
                <a:solidFill>
                  <a:srgbClr val="FF3300"/>
                </a:solidFill>
              </a:rPr>
              <a:t>oắn</a:t>
            </a:r>
          </a:p>
          <a:p>
            <a:pPr>
              <a:spcBef>
                <a:spcPct val="50000"/>
              </a:spcBef>
            </a:pPr>
            <a:r>
              <a:rPr lang="en-US" smtClean="0">
                <a:solidFill>
                  <a:srgbClr val="FF3300"/>
                </a:solidFill>
              </a:rPr>
              <a:t>tr</a:t>
            </a:r>
            <a:r>
              <a:rPr lang="en-US" smtClean="0"/>
              <a:t>ắng m</a:t>
            </a:r>
            <a:r>
              <a:rPr lang="en-US" smtClean="0">
                <a:solidFill>
                  <a:srgbClr val="FF3300"/>
                </a:solidFill>
              </a:rPr>
              <a:t>ịn</a:t>
            </a:r>
          </a:p>
          <a:p>
            <a:pPr>
              <a:spcBef>
                <a:spcPct val="50000"/>
              </a:spcBef>
            </a:pPr>
            <a:r>
              <a:rPr lang="en-US" smtClean="0"/>
              <a:t>kết </a:t>
            </a:r>
            <a:r>
              <a:rPr lang="en-US" smtClean="0">
                <a:solidFill>
                  <a:srgbClr val="FF3300"/>
                </a:solidFill>
              </a:rPr>
              <a:t>ch</a:t>
            </a:r>
            <a:r>
              <a:rPr lang="en-US" smtClean="0"/>
              <a:t>ùm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1524000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b="1" smtClean="0"/>
          </a:p>
          <a:p>
            <a:pPr eaLnBrk="1" hangingPunct="1">
              <a:buFontTx/>
              <a:buNone/>
            </a:pPr>
            <a:r>
              <a:rPr lang="en-US" b="1" u="sng" smtClean="0"/>
              <a:t>Tìm hiểu bài:</a:t>
            </a:r>
          </a:p>
          <a:p>
            <a:pPr eaLnBrk="1" hangingPunct="1">
              <a:buFontTx/>
              <a:buNone/>
            </a:pPr>
            <a:r>
              <a:rPr lang="en-US" b="1" smtClean="0"/>
              <a:t>Tam cấp</a:t>
            </a:r>
          </a:p>
          <a:p>
            <a:pPr eaLnBrk="1" hangingPunct="1">
              <a:buFontTx/>
              <a:buNone/>
            </a:pPr>
            <a:r>
              <a:rPr lang="en-US" b="1" smtClean="0"/>
              <a:t>non sông gấm vóc</a:t>
            </a:r>
          </a:p>
          <a:p>
            <a:pPr eaLnBrk="1" hangingPunct="1">
              <a:buFontTx/>
              <a:buNone/>
            </a:pPr>
            <a:r>
              <a:rPr lang="en-US" b="1" smtClean="0"/>
              <a:t>tôn kính</a:t>
            </a:r>
          </a:p>
        </p:txBody>
      </p:sp>
      <p:graphicFrame>
        <p:nvGraphicFramePr>
          <p:cNvPr id="62469" name="Group 5"/>
          <p:cNvGraphicFramePr>
            <a:graphicFrameLocks noGrp="1"/>
          </p:cNvGraphicFramePr>
          <p:nvPr/>
        </p:nvGraphicFramePr>
        <p:xfrm>
          <a:off x="304800" y="1905000"/>
          <a:ext cx="7620000" cy="4648200"/>
        </p:xfrm>
        <a:graphic>
          <a:graphicData uri="http://schemas.openxmlformats.org/drawingml/2006/table">
            <a:tbl>
              <a:tblPr/>
              <a:tblGrid>
                <a:gridCol w="3810000"/>
                <a:gridCol w="3810000"/>
              </a:tblGrid>
              <a:tr h="464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81" name="WordArt 13"/>
          <p:cNvSpPr>
            <a:spLocks noChangeArrowheads="1" noChangeShapeType="1" noTextEdit="1"/>
          </p:cNvSpPr>
          <p:nvPr/>
        </p:nvSpPr>
        <p:spPr bwMode="auto">
          <a:xfrm>
            <a:off x="2971800" y="1143000"/>
            <a:ext cx="3505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000" kern="10">
                <a:ln w="19050" cap="sq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Cây và hoa bên lăng Bác</a:t>
            </a:r>
            <a:endParaRPr lang="en-US" sz="2000" kern="10">
              <a:ln w="19050" cap="sq">
                <a:solidFill>
                  <a:srgbClr val="99CCFF"/>
                </a:solidFill>
                <a:round/>
                <a:headEnd type="none" w="sm" len="sm"/>
                <a:tailEnd type="none" w="sm" len="sm"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/>
            </a:r>
            <a:br>
              <a:rPr lang="en-US" sz="2800" smtClean="0"/>
            </a:br>
            <a:r>
              <a:rPr lang="en-US" sz="2800" b="1" u="sng" smtClean="0"/>
              <a:t>Tập đọc:</a:t>
            </a:r>
            <a:r>
              <a:rPr lang="en-US" sz="2800" b="1" smtClean="0"/>
              <a:t/>
            </a:r>
            <a:br>
              <a:rPr lang="en-US" sz="2800" b="1" smtClean="0"/>
            </a:br>
            <a:endParaRPr lang="en-US" sz="2800" b="1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b="1" smtClean="0"/>
          </a:p>
          <a:p>
            <a:pPr eaLnBrk="1" hangingPunct="1">
              <a:buFontTx/>
              <a:buNone/>
            </a:pPr>
            <a:r>
              <a:rPr lang="en-US" b="1" u="sng" smtClean="0"/>
              <a:t>Luyện đọc:</a:t>
            </a:r>
          </a:p>
          <a:p>
            <a:pPr eaLnBrk="1" hangingPunct="1"/>
            <a:r>
              <a:rPr lang="en-US" smtClean="0"/>
              <a:t>đâm </a:t>
            </a:r>
            <a:r>
              <a:rPr lang="en-US" smtClean="0">
                <a:solidFill>
                  <a:srgbClr val="FF3300"/>
                </a:solidFill>
              </a:rPr>
              <a:t>ch</a:t>
            </a:r>
            <a:r>
              <a:rPr lang="en-US" smtClean="0"/>
              <a:t>ồi</a:t>
            </a:r>
          </a:p>
          <a:p>
            <a:pPr>
              <a:spcBef>
                <a:spcPct val="50000"/>
              </a:spcBef>
            </a:pPr>
            <a:r>
              <a:rPr lang="en-US" smtClean="0"/>
              <a:t>vạn t</a:t>
            </a:r>
            <a:r>
              <a:rPr lang="en-US" smtClean="0">
                <a:solidFill>
                  <a:srgbClr val="FF3300"/>
                </a:solidFill>
              </a:rPr>
              <a:t>uế</a:t>
            </a:r>
          </a:p>
          <a:p>
            <a:pPr>
              <a:spcBef>
                <a:spcPct val="50000"/>
              </a:spcBef>
            </a:pPr>
            <a:r>
              <a:rPr lang="en-US" smtClean="0"/>
              <a:t>kh</a:t>
            </a:r>
            <a:r>
              <a:rPr lang="en-US" smtClean="0">
                <a:solidFill>
                  <a:srgbClr val="FF3300"/>
                </a:solidFill>
              </a:rPr>
              <a:t>ỏe </a:t>
            </a:r>
            <a:r>
              <a:rPr lang="en-US" smtClean="0"/>
              <a:t>kh</a:t>
            </a:r>
            <a:r>
              <a:rPr lang="en-US" smtClean="0">
                <a:solidFill>
                  <a:srgbClr val="FF3300"/>
                </a:solidFill>
              </a:rPr>
              <a:t>oắn</a:t>
            </a:r>
          </a:p>
          <a:p>
            <a:pPr>
              <a:spcBef>
                <a:spcPct val="50000"/>
              </a:spcBef>
            </a:pPr>
            <a:r>
              <a:rPr lang="en-US" smtClean="0">
                <a:solidFill>
                  <a:srgbClr val="FF3300"/>
                </a:solidFill>
              </a:rPr>
              <a:t>tr</a:t>
            </a:r>
            <a:r>
              <a:rPr lang="en-US" smtClean="0"/>
              <a:t>ắng m</a:t>
            </a:r>
            <a:r>
              <a:rPr lang="en-US" smtClean="0">
                <a:solidFill>
                  <a:srgbClr val="FF3300"/>
                </a:solidFill>
              </a:rPr>
              <a:t>ịn</a:t>
            </a:r>
          </a:p>
          <a:p>
            <a:pPr>
              <a:spcBef>
                <a:spcPct val="50000"/>
              </a:spcBef>
            </a:pPr>
            <a:r>
              <a:rPr lang="en-US" smtClean="0"/>
              <a:t>kết </a:t>
            </a:r>
            <a:r>
              <a:rPr lang="en-US" smtClean="0">
                <a:solidFill>
                  <a:srgbClr val="FF3300"/>
                </a:solidFill>
              </a:rPr>
              <a:t>ch</a:t>
            </a:r>
            <a:r>
              <a:rPr lang="en-US" smtClean="0"/>
              <a:t>ùm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1524000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b="1" smtClean="0"/>
          </a:p>
          <a:p>
            <a:pPr eaLnBrk="1" hangingPunct="1">
              <a:buFontTx/>
              <a:buNone/>
            </a:pPr>
            <a:r>
              <a:rPr lang="en-US" b="1" u="sng" smtClean="0"/>
              <a:t>Tìm hiểu bài:</a:t>
            </a:r>
          </a:p>
          <a:p>
            <a:pPr eaLnBrk="1" hangingPunct="1">
              <a:buFontTx/>
              <a:buNone/>
            </a:pPr>
            <a:r>
              <a:rPr lang="en-US" b="1" smtClean="0"/>
              <a:t>Tam cấp</a:t>
            </a:r>
          </a:p>
          <a:p>
            <a:pPr eaLnBrk="1" hangingPunct="1">
              <a:buFontTx/>
              <a:buNone/>
            </a:pPr>
            <a:r>
              <a:rPr lang="en-US" b="1" smtClean="0"/>
              <a:t>non sông gấm vóc</a:t>
            </a:r>
          </a:p>
          <a:p>
            <a:pPr eaLnBrk="1" hangingPunct="1">
              <a:buFontTx/>
              <a:buNone/>
            </a:pPr>
            <a:r>
              <a:rPr lang="en-US" b="1" smtClean="0"/>
              <a:t>tôn kính</a:t>
            </a:r>
          </a:p>
        </p:txBody>
      </p:sp>
      <p:graphicFrame>
        <p:nvGraphicFramePr>
          <p:cNvPr id="64517" name="Group 5"/>
          <p:cNvGraphicFramePr>
            <a:graphicFrameLocks noGrp="1"/>
          </p:cNvGraphicFramePr>
          <p:nvPr/>
        </p:nvGraphicFramePr>
        <p:xfrm>
          <a:off x="304800" y="1905000"/>
          <a:ext cx="7620000" cy="4648200"/>
        </p:xfrm>
        <a:graphic>
          <a:graphicData uri="http://schemas.openxmlformats.org/drawingml/2006/table">
            <a:tbl>
              <a:tblPr/>
              <a:tblGrid>
                <a:gridCol w="3810000"/>
                <a:gridCol w="3810000"/>
              </a:tblGrid>
              <a:tr h="464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05" name="WordArt 13"/>
          <p:cNvSpPr>
            <a:spLocks noChangeArrowheads="1" noChangeShapeType="1" noTextEdit="1"/>
          </p:cNvSpPr>
          <p:nvPr/>
        </p:nvSpPr>
        <p:spPr bwMode="auto">
          <a:xfrm>
            <a:off x="2971800" y="1143000"/>
            <a:ext cx="3505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000" kern="10">
                <a:ln w="19050" cap="sq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Cây và hoa bên lăng Bác</a:t>
            </a:r>
            <a:endParaRPr lang="en-US" sz="2000" kern="10">
              <a:ln w="19050" cap="sq">
                <a:solidFill>
                  <a:srgbClr val="99CCFF"/>
                </a:solidFill>
                <a:round/>
                <a:headEnd type="none" w="sm" len="sm"/>
                <a:tailEnd type="none" w="sm" len="sm"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82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     </a:t>
            </a:r>
            <a:r>
              <a:rPr lang="en-US" smtClean="0">
                <a:solidFill>
                  <a:srgbClr val="9900CC"/>
                </a:solidFill>
              </a:rPr>
              <a:t>Cây và hoa của non sông gấm vóc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>
              <a:solidFill>
                <a:srgbClr val="9900CC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9900CC"/>
                </a:solidFill>
              </a:rPr>
              <a:t>   theo đoàn người vào lăng viếng Bác.</a:t>
            </a:r>
          </a:p>
        </p:txBody>
      </p:sp>
      <p:sp>
        <p:nvSpPr>
          <p:cNvPr id="54275" name="Line 3"/>
          <p:cNvSpPr>
            <a:spLocks noChangeShapeType="1"/>
          </p:cNvSpPr>
          <p:nvPr/>
        </p:nvSpPr>
        <p:spPr bwMode="auto">
          <a:xfrm flipH="1">
            <a:off x="7620000" y="1752600"/>
            <a:ext cx="152400" cy="381000"/>
          </a:xfrm>
          <a:prstGeom prst="line">
            <a:avLst/>
          </a:prstGeom>
          <a:noFill/>
          <a:ln w="28575" cap="sq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 flipH="1">
            <a:off x="7620000" y="2209800"/>
            <a:ext cx="152400" cy="381000"/>
          </a:xfrm>
          <a:prstGeom prst="line">
            <a:avLst/>
          </a:prstGeom>
          <a:noFill/>
          <a:ln w="28575" cap="sq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 flipH="1">
            <a:off x="7543800" y="2667000"/>
            <a:ext cx="228600" cy="457200"/>
          </a:xfrm>
          <a:prstGeom prst="line">
            <a:avLst/>
          </a:prstGeom>
          <a:noFill/>
          <a:ln w="38100" cap="sq" cmpd="dbl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838200" y="2057400"/>
            <a:ext cx="70866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9900CC"/>
                </a:solidFill>
                <a:latin typeface="Arial" charset="0"/>
              </a:rPr>
              <a:t>đang dâng niềm tôn kính thiêng liêng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0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animBg="1"/>
      <p:bldP spid="54276" grpId="0" animBg="1"/>
      <p:bldP spid="54277" grpId="0" animBg="1"/>
      <p:bldP spid="5427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229600" cy="1905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mtClean="0"/>
              <a:t>Câu hỏi 1:</a:t>
            </a:r>
          </a:p>
          <a:p>
            <a:pPr marL="0" indent="0" eaLnBrk="1" hangingPunct="1">
              <a:buFontTx/>
              <a:buNone/>
            </a:pPr>
            <a:r>
              <a:rPr lang="en-US" smtClean="0"/>
              <a:t>    Kể tên những loại cây được trồng phía trước lăng Bác?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457200" y="1981200"/>
            <a:ext cx="19050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3300"/>
                </a:solidFill>
              </a:rPr>
              <a:t>-Vạn tuế, 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2438400" y="1981200"/>
            <a:ext cx="20574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3300"/>
                </a:solidFill>
              </a:rPr>
              <a:t>dầu nước,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4572000" y="1981200"/>
            <a:ext cx="21336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3300"/>
                </a:solidFill>
              </a:rPr>
              <a:t>hoa ban.</a:t>
            </a:r>
          </a:p>
        </p:txBody>
      </p:sp>
      <p:pic>
        <p:nvPicPr>
          <p:cNvPr id="34823" name="Picture 7" descr="271207_360_VanTue_NguyenDanhTin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895600"/>
            <a:ext cx="3886200" cy="29210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34825" name="Picture 9" descr="325051857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2895600"/>
            <a:ext cx="3505200" cy="2960688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1600200" y="6172200"/>
            <a:ext cx="11430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Vạn tuế</a:t>
            </a: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6248400" y="6172200"/>
            <a:ext cx="12954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Hoa ban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  <p:bldP spid="34821" grpId="0"/>
      <p:bldP spid="34822" grpId="0"/>
      <p:bldP spid="34827" grpId="0"/>
      <p:bldP spid="3482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985</TotalTime>
  <Words>385</Words>
  <Application>Microsoft PowerPoint 7.0</Application>
  <PresentationFormat>On-screen Show (4:3)</PresentationFormat>
  <Paragraphs>124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Comic Sans MS</vt:lpstr>
      <vt:lpstr>Arial</vt:lpstr>
      <vt:lpstr>Times New Roman</vt:lpstr>
      <vt:lpstr>Default Design</vt:lpstr>
      <vt:lpstr>                  Tập đọc:</vt:lpstr>
      <vt:lpstr>Slide 2</vt:lpstr>
      <vt:lpstr> Tập đọc: </vt:lpstr>
      <vt:lpstr> Tập đọc:</vt:lpstr>
      <vt:lpstr>Slide 5</vt:lpstr>
      <vt:lpstr> Tập đọc: </vt:lpstr>
      <vt:lpstr> Tập đọc: </vt:lpstr>
      <vt:lpstr>Slide 8</vt:lpstr>
      <vt:lpstr>Slide 9</vt:lpstr>
      <vt:lpstr> Tập đọc: </vt:lpstr>
      <vt:lpstr>Câu 2:</vt:lpstr>
      <vt:lpstr>Slide 12</vt:lpstr>
      <vt:lpstr>Câu hỏi 3:</vt:lpstr>
      <vt:lpstr> Tập đọc: </vt:lpstr>
    </vt:vector>
  </TitlesOfParts>
  <Company>123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ABC</dc:creator>
  <cp:lastModifiedBy>CSTeam</cp:lastModifiedBy>
  <cp:revision>37</cp:revision>
  <cp:lastPrinted>1601-01-01T00:00:00Z</cp:lastPrinted>
  <dcterms:created xsi:type="dcterms:W3CDTF">2008-04-11T12:10:55Z</dcterms:created>
  <dcterms:modified xsi:type="dcterms:W3CDTF">2016-06-29T09:29:59Z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